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6" r:id="rId3"/>
    <p:sldMasterId id="2147483678" r:id="rId4"/>
    <p:sldMasterId id="2147483680" r:id="rId5"/>
    <p:sldMasterId id="2147483682" r:id="rId6"/>
    <p:sldMasterId id="2147483694" r:id="rId7"/>
  </p:sldMasterIdLst>
  <p:notesMasterIdLst>
    <p:notesMasterId r:id="rId44"/>
  </p:notesMasterIdLst>
  <p:sldIdLst>
    <p:sldId id="256" r:id="rId8"/>
    <p:sldId id="288" r:id="rId9"/>
    <p:sldId id="289" r:id="rId10"/>
    <p:sldId id="290" r:id="rId11"/>
    <p:sldId id="324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3" r:id="rId42"/>
    <p:sldId id="260" r:id="rId43"/>
  </p:sldIdLst>
  <p:sldSz cx="18288000" cy="10287000"/>
  <p:notesSz cx="6858000" cy="9144000"/>
  <p:embeddedFontLst>
    <p:embeddedFont>
      <p:font typeface="Arial Black" panose="020B0A04020102020204" charset="0"/>
      <p:bold r:id="rId48"/>
    </p:embeddedFont>
    <p:embeddedFont>
      <p:font typeface="字由点字典黑 Bold" panose="00020600040101010101" charset="-122"/>
      <p:regular r:id="rId49"/>
    </p:embeddedFont>
    <p:embeddedFont>
      <p:font typeface="Calibri" panose="020F0502020204030204" charset="0"/>
      <p:regular r:id="rId50"/>
      <p:bold r:id="rId51"/>
      <p:italic r:id="rId52"/>
      <p:boldItalic r:id="rId53"/>
    </p:embeddedFont>
    <p:embeddedFont>
      <p:font typeface="微软雅黑" panose="020B0503020204020204" charset="-122"/>
      <p:regular r:id="rId54"/>
    </p:embeddedFont>
  </p:embeddedFontLst>
  <p:custDataLst>
    <p:tags r:id="rId5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B8DC"/>
    <a:srgbClr val="2C7FDC"/>
    <a:srgbClr val="2E8DEE"/>
    <a:srgbClr val="2E8DED"/>
    <a:srgbClr val="2E95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howGuides="1">
      <p:cViewPr varScale="1">
        <p:scale>
          <a:sx n="74" d="100"/>
          <a:sy n="74" d="100"/>
        </p:scale>
        <p:origin x="-1092" y="-90"/>
      </p:cViewPr>
      <p:guideLst>
        <p:guide orient="horz" pos="27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5" Type="http://schemas.openxmlformats.org/officeDocument/2006/relationships/tags" Target="tags/tag79.xml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Master" Target="slideMasters/slideMaster4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798200" y="1371600"/>
            <a:ext cx="14698800" cy="38556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9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798200" y="5340600"/>
            <a:ext cx="14698800" cy="2208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3600" spc="2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2600" y="912600"/>
            <a:ext cx="16453800" cy="10584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12600" y="2235600"/>
            <a:ext cx="16453800" cy="71388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986200" y="5772600"/>
            <a:ext cx="11653200" cy="11502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6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986200" y="6922800"/>
            <a:ext cx="11653200" cy="1301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2600" y="912600"/>
            <a:ext cx="16453800" cy="10584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2600" y="2251800"/>
            <a:ext cx="7765200" cy="71226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9617400" y="2251800"/>
            <a:ext cx="7765200" cy="7122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2600" y="912600"/>
            <a:ext cx="16453800" cy="10584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912600" y="2143800"/>
            <a:ext cx="8013600" cy="572400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3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912600" y="2781000"/>
            <a:ext cx="8013600" cy="65934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9353625" y="2132594"/>
            <a:ext cx="8013600" cy="5724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3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9353625" y="2781000"/>
            <a:ext cx="8013600" cy="65934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2600" y="912600"/>
            <a:ext cx="16453800" cy="10584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912600" y="2332800"/>
            <a:ext cx="7849616" cy="6912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24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9525600" y="2332800"/>
            <a:ext cx="7840800" cy="6912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24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912600" y="912600"/>
            <a:ext cx="16453800" cy="1058400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5352200" y="1371600"/>
            <a:ext cx="1566000" cy="75438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42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371600" y="1371600"/>
            <a:ext cx="13753800" cy="7543800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342900" indent="-342900">
              <a:spcAft>
                <a:spcPts val="1000"/>
              </a:spcAft>
              <a:defRPr spc="300"/>
            </a:lvl1pPr>
            <a:lvl2pPr marL="1028700" indent="-342900">
              <a:defRPr spc="300"/>
            </a:lvl2pPr>
            <a:lvl3pPr marL="1714500" indent="-342900">
              <a:defRPr spc="300"/>
            </a:lvl3pPr>
            <a:lvl4pPr marL="2400300" indent="-342900">
              <a:defRPr spc="300"/>
            </a:lvl4pPr>
            <a:lvl5pPr marL="3086100" indent="-3429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12600" y="1161000"/>
            <a:ext cx="16459200" cy="8224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9180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6174000" y="9471600"/>
            <a:ext cx="5940000" cy="4752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3316400" y="9471600"/>
            <a:ext cx="4050000" cy="4752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798200" y="3726000"/>
            <a:ext cx="14698800" cy="15282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9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798200" y="5340600"/>
            <a:ext cx="14698800" cy="707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36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1.jpeg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5" Type="http://schemas.openxmlformats.org/officeDocument/2006/relationships/theme" Target="../theme/theme5.xml"/><Relationship Id="rId14" Type="http://schemas.openxmlformats.org/officeDocument/2006/relationships/tags" Target="../tags/tag6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4" Type="http://schemas.openxmlformats.org/officeDocument/2006/relationships/theme" Target="../theme/theme6.xml"/><Relationship Id="rId3" Type="http://schemas.openxmlformats.org/officeDocument/2006/relationships/tags" Target="../tags/tag6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ppt底图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/>
          <p:nvPr userDrawn="1"/>
        </p:nvSpPr>
        <p:spPr>
          <a:xfrm rot="-5400000">
            <a:off x="7810342" y="-7810342"/>
            <a:ext cx="2667315" cy="18288000"/>
          </a:xfrm>
          <a:custGeom>
            <a:avLst/>
            <a:gdLst/>
            <a:ahLst/>
            <a:cxnLst/>
            <a:rect l="l" t="t" r="r" b="b"/>
            <a:pathLst>
              <a:path w="2667315" h="18288000">
                <a:moveTo>
                  <a:pt x="0" y="0"/>
                </a:moveTo>
                <a:lnTo>
                  <a:pt x="2667316" y="0"/>
                </a:lnTo>
                <a:lnTo>
                  <a:pt x="2667316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5060" t="-5511" r="-217342" b="-13986"/>
            </a:stretch>
          </a:blipFill>
        </p:spPr>
      </p:sp>
      <p:sp>
        <p:nvSpPr>
          <p:cNvPr id="8" name="TextBox 4"/>
          <p:cNvSpPr txBox="1"/>
          <p:nvPr userDrawn="1"/>
        </p:nvSpPr>
        <p:spPr>
          <a:xfrm>
            <a:off x="12572792" y="799931"/>
            <a:ext cx="4680793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>
                <a:solidFill>
                  <a:srgbClr val="FFFFFF"/>
                </a:solidFill>
                <a:latin typeface="思源黑体-细体 Bold" panose="020B0300000000000000" charset="-122"/>
                <a:ea typeface="思源黑体-细体 Bold" panose="020B0300000000000000" charset="-122"/>
                <a:cs typeface="思源黑体-细体 Bold" panose="020B0300000000000000" charset="-122"/>
                <a:sym typeface="思源黑体-细体 Bold" panose="020B0300000000000000" charset="-122"/>
              </a:rPr>
              <a:t>CONTENTS</a:t>
            </a:r>
            <a:endParaRPr lang="en-US" sz="5200">
              <a:solidFill>
                <a:srgbClr val="FFFFFF"/>
              </a:solidFill>
              <a:latin typeface="思源黑体-细体 Bold" panose="020B0300000000000000" charset="-122"/>
              <a:ea typeface="思源黑体-细体 Bold" panose="020B0300000000000000" charset="-122"/>
              <a:cs typeface="思源黑体-细体 Bold" panose="020B0300000000000000" charset="-122"/>
              <a:sym typeface="思源黑体-细体 Bold" panose="020B0300000000000000" charset="-122"/>
            </a:endParaRPr>
          </a:p>
        </p:txBody>
      </p:sp>
      <p:pic>
        <p:nvPicPr>
          <p:cNvPr id="9" name="图片 8" descr="6971f70a58c152cb9cc2a5113a219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600" y="266700"/>
            <a:ext cx="4177665" cy="1718310"/>
          </a:xfrm>
          <a:prstGeom prst="rect">
            <a:avLst/>
          </a:prstGeom>
        </p:spPr>
      </p:pic>
    </p:spTree>
    <p:custDataLst>
      <p:tags r:id="rId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1371600" rtl="0" eaLnBrk="1" fontAlgn="auto" latinLnBrk="0" hangingPunct="1">
        <a:lnSpc>
          <a:spcPct val="100000"/>
        </a:lnSpc>
        <a:spcBef>
          <a:spcPct val="0"/>
        </a:spcBef>
        <a:buNone/>
        <a:defRPr sz="54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10287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2414905" algn="l"/>
          <a:tab pos="2414905" algn="l"/>
          <a:tab pos="2414905" algn="l"/>
          <a:tab pos="2414905" algn="l"/>
        </a:tabLst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7145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24003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30861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/>
          <p:nvPr userDrawn="1"/>
        </p:nvSpPr>
        <p:spPr>
          <a:xfrm>
            <a:off x="-32977" y="0"/>
            <a:ext cx="18353955" cy="990194"/>
          </a:xfrm>
          <a:custGeom>
            <a:avLst/>
            <a:gdLst/>
            <a:ahLst/>
            <a:cxnLst/>
            <a:rect l="l" t="t" r="r" b="b"/>
            <a:pathLst>
              <a:path w="18353955" h="990194">
                <a:moveTo>
                  <a:pt x="0" y="0"/>
                </a:moveTo>
                <a:lnTo>
                  <a:pt x="18353954" y="0"/>
                </a:lnTo>
                <a:lnTo>
                  <a:pt x="18353954" y="990194"/>
                </a:lnTo>
                <a:lnTo>
                  <a:pt x="0" y="9901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8" name="图片 7" descr="6971f70a58c152cb9cc2a5113a219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4800" y="-127635"/>
            <a:ext cx="2715895" cy="1117600"/>
          </a:xfrm>
          <a:prstGeom prst="rect">
            <a:avLst/>
          </a:prstGeom>
        </p:spPr>
      </p:pic>
    </p:spTree>
    <p:custDataLst>
      <p:tags r:id="rId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1371600" rtl="0" eaLnBrk="1" fontAlgn="auto" latinLnBrk="0" hangingPunct="1">
        <a:lnSpc>
          <a:spcPct val="100000"/>
        </a:lnSpc>
        <a:spcBef>
          <a:spcPct val="0"/>
        </a:spcBef>
        <a:buNone/>
        <a:defRPr sz="54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10287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2414905" algn="l"/>
          <a:tab pos="2414905" algn="l"/>
          <a:tab pos="2414905" algn="l"/>
          <a:tab pos="2414905" algn="l"/>
        </a:tabLst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7145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24003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30861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/>
          <p:nvPr userDrawn="1"/>
        </p:nvSpPr>
        <p:spPr>
          <a:xfrm>
            <a:off x="0" y="0"/>
            <a:ext cx="6661287" cy="10287000"/>
          </a:xfrm>
          <a:custGeom>
            <a:avLst/>
            <a:gdLst/>
            <a:ahLst/>
            <a:cxnLst/>
            <a:rect l="l" t="t" r="r" b="b"/>
            <a:pathLst>
              <a:path w="6661287" h="10287000">
                <a:moveTo>
                  <a:pt x="0" y="0"/>
                </a:moveTo>
                <a:lnTo>
                  <a:pt x="6661287" y="0"/>
                </a:lnTo>
                <a:lnTo>
                  <a:pt x="666128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367" b="-7367"/>
            </a:stretch>
          </a:blipFill>
        </p:spPr>
      </p:sp>
      <p:pic>
        <p:nvPicPr>
          <p:cNvPr id="10" name="图片 9" descr="6971f70a58c152cb9cc2a5113a219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600" y="266700"/>
            <a:ext cx="4177665" cy="1718310"/>
          </a:xfrm>
          <a:prstGeom prst="rect">
            <a:avLst/>
          </a:prstGeom>
        </p:spPr>
      </p:pic>
    </p:spTree>
    <p:custDataLst>
      <p:tags r:id="rId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1371600" rtl="0" eaLnBrk="1" fontAlgn="auto" latinLnBrk="0" hangingPunct="1">
        <a:lnSpc>
          <a:spcPct val="100000"/>
        </a:lnSpc>
        <a:spcBef>
          <a:spcPct val="0"/>
        </a:spcBef>
        <a:buNone/>
        <a:defRPr sz="54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10287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2414905" algn="l"/>
          <a:tab pos="2414905" algn="l"/>
          <a:tab pos="2414905" algn="l"/>
          <a:tab pos="2414905" algn="l"/>
        </a:tabLst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7145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24003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30861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ppt底图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7" name="图片 6" descr="未标题-1"/>
          <p:cNvPicPr>
            <a:picLocks noChangeAspect="1"/>
          </p:cNvPicPr>
          <p:nvPr userDrawn="1"/>
        </p:nvPicPr>
        <p:blipFill>
          <a:blip r:embed="rId13">
            <a:alphaModFix amt="88000"/>
          </a:blip>
          <a:stretch>
            <a:fillRect/>
          </a:stretch>
        </p:blipFill>
        <p:spPr>
          <a:xfrm>
            <a:off x="-3657600" y="1104900"/>
            <a:ext cx="15231110" cy="8567420"/>
          </a:xfrm>
          <a:prstGeom prst="rect">
            <a:avLst/>
          </a:prstGeom>
        </p:spPr>
      </p:pic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1371600" rtl="0" eaLnBrk="1" fontAlgn="auto" latinLnBrk="0" hangingPunct="1">
        <a:lnSpc>
          <a:spcPct val="100000"/>
        </a:lnSpc>
        <a:spcBef>
          <a:spcPct val="0"/>
        </a:spcBef>
        <a:buNone/>
        <a:defRPr sz="54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10287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2414905" algn="l"/>
          <a:tab pos="2414905" algn="l"/>
          <a:tab pos="2414905" algn="l"/>
          <a:tab pos="2414905" algn="l"/>
        </a:tabLst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7145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24003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30861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0"/>
            <a:ext cx="18271490" cy="10255885"/>
          </a:xfrm>
          <a:prstGeom prst="rect">
            <a:avLst/>
          </a:prstGeom>
        </p:spPr>
      </p:pic>
    </p:spTree>
    <p:custDataLst>
      <p:tags r:id="rId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1371600" rtl="0" eaLnBrk="1" fontAlgn="auto" latinLnBrk="0" hangingPunct="1">
        <a:lnSpc>
          <a:spcPct val="100000"/>
        </a:lnSpc>
        <a:spcBef>
          <a:spcPct val="0"/>
        </a:spcBef>
        <a:buNone/>
        <a:defRPr sz="54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10287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2414905" algn="l"/>
          <a:tab pos="2414905" algn="l"/>
          <a:tab pos="2414905" algn="l"/>
          <a:tab pos="2414905" algn="l"/>
        </a:tabLst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7145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24003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3086100" indent="-342900" algn="l" defTabSz="13716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21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0.xml.rels><?xml version="1.0" encoding="UTF-8" standalone="yes" ?><Relationships xmlns="http://schemas.openxmlformats.org/package/2006/relationships"><Relationship Id="rId2" Target="../slideLayouts/slideLayout29.xml" Type="http://schemas.openxmlformats.org/officeDocument/2006/relationships/slideLayout"/><Relationship Id="rId1" Target="../media/image10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2" Target="../slideLayouts/slideLayout29.xml" Type="http://schemas.openxmlformats.org/officeDocument/2006/relationships/slideLayout"/><Relationship Id="rId1" Target="../media/image11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8" Target="../slideLayouts/slideLayout29.xml" Type="http://schemas.openxmlformats.org/officeDocument/2006/relationships/slideLayout"/><Relationship Id="rId7" Target="../media/image14.png" Type="http://schemas.openxmlformats.org/officeDocument/2006/relationships/image"/><Relationship Id="rId6" Target="../tags/tag70.xml" Type="http://schemas.openxmlformats.org/officeDocument/2006/relationships/tags"/><Relationship Id="rId5" Target="../media/image13.png" Type="http://schemas.openxmlformats.org/officeDocument/2006/relationships/image"/><Relationship Id="rId4" Target="../tags/tag69.xml" Type="http://schemas.openxmlformats.org/officeDocument/2006/relationships/tags"/><Relationship Id="rId3" Target="../media/image12.jpeg" Type="http://schemas.openxmlformats.org/officeDocument/2006/relationships/image"/><Relationship Id="rId2" Target="../tags/tag68.xml" Type="http://schemas.openxmlformats.org/officeDocument/2006/relationships/tags"/><Relationship Id="rId1" Target="../tags/tag67.xml" Type="http://schemas.openxmlformats.org/officeDocument/2006/relationships/tag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16.xml.rels><?xml version="1.0" encoding="UTF-8" standalone="yes" ?><Relationships xmlns="http://schemas.openxmlformats.org/package/2006/relationships"><Relationship Id="rId2" Target="../slideLayouts/slideLayout29.xml" Type="http://schemas.openxmlformats.org/officeDocument/2006/relationships/slideLayout"/><Relationship Id="rId1" Target="../media/image16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4" Target="../slideLayouts/slideLayout29.xml" Type="http://schemas.openxmlformats.org/officeDocument/2006/relationships/slideLayout"/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media/image17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jpeg"/></Relationships>
</file>

<file path=ppt/slides/_rels/slide19.xml.rels><?xml version="1.0" encoding="UTF-8" standalone="yes" ?><Relationships xmlns="http://schemas.openxmlformats.org/package/2006/relationships"><Relationship Id="rId5" Target="../slideLayouts/slideLayout29.xml" Type="http://schemas.openxmlformats.org/officeDocument/2006/relationships/slideLayout"/><Relationship Id="rId4" Target="../media/image24.jpeg" Type="http://schemas.openxmlformats.org/officeDocument/2006/relationships/image"/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media/image21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 ?><Relationships xmlns="http://schemas.openxmlformats.org/package/2006/relationships"><Relationship Id="rId3" Target="../slideLayouts/slideLayout29.xml" Type="http://schemas.openxmlformats.org/officeDocument/2006/relationships/slideLayout"/><Relationship Id="rId2" Target="../media/image26.jpeg" Type="http://schemas.openxmlformats.org/officeDocument/2006/relationships/image"/><Relationship Id="rId1" Target="../media/image25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slideLayouts/slideLayout29.xml" Type="http://schemas.openxmlformats.org/officeDocument/2006/relationships/slideLayout"/><Relationship Id="rId2" Target="../media/image28.jpeg" Type="http://schemas.openxmlformats.org/officeDocument/2006/relationships/image"/><Relationship Id="rId1" Target="../media/image27.jpeg" Type="http://schemas.openxmlformats.org/officeDocument/2006/relationships/image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3.xml.rels><?xml version="1.0" encoding="UTF-8" standalone="yes" ?><Relationships xmlns="http://schemas.openxmlformats.org/package/2006/relationships"><Relationship Id="rId3" Target="../slideLayouts/slideLayout29.xml" Type="http://schemas.openxmlformats.org/officeDocument/2006/relationships/slideLayout"/><Relationship Id="rId2" Target="../media/image33.jpeg" Type="http://schemas.openxmlformats.org/officeDocument/2006/relationships/image"/><Relationship Id="rId1" Target="../media/image32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2" Target="../slideLayouts/slideLayout29.xml" Type="http://schemas.openxmlformats.org/officeDocument/2006/relationships/slideLayout"/><Relationship Id="rId1" Target="../media/image34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 ?><Relationships xmlns="http://schemas.openxmlformats.org/package/2006/relationships"><Relationship Id="rId2" Target="../slideLayouts/slideLayout29.xml" Type="http://schemas.openxmlformats.org/officeDocument/2006/relationships/slideLayout"/><Relationship Id="rId1" Target="../media/image35.jpeg" Type="http://schemas.openxmlformats.org/officeDocument/2006/relationships/image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8.png"/></Relationships>
</file>

<file path=ppt/slides/_rels/slide30.xml.rels><?xml version="1.0" encoding="UTF-8" standalone="yes" ?><Relationships xmlns="http://schemas.openxmlformats.org/package/2006/relationships"><Relationship Id="rId3" Target="../slideLayouts/slideLayout29.xml" Type="http://schemas.openxmlformats.org/officeDocument/2006/relationships/slideLayout"/><Relationship Id="rId2" Target="../media/image39.jpeg" Type="http://schemas.openxmlformats.org/officeDocument/2006/relationships/image"/><Relationship Id="rId1" Target="../media/image38.jpeg" Type="http://schemas.openxmlformats.org/officeDocument/2006/relationships/image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7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tags" Target="../tags/tag77.xml"/><Relationship Id="rId6" Type="http://schemas.openxmlformats.org/officeDocument/2006/relationships/image" Target="../media/image43.png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image" Target="../media/image42.png"/><Relationship Id="rId2" Type="http://schemas.openxmlformats.org/officeDocument/2006/relationships/tags" Target="../tags/tag74.xml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tags" Target="../tags/tag78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ppt底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66395" y="1695450"/>
            <a:ext cx="17844135" cy="33394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020"/>
              </a:lnSpc>
            </a:pPr>
            <a:r>
              <a:rPr lang="en-US" altLang="zh-CN" sz="6600" spc="492">
                <a:solidFill>
                  <a:srgbClr val="FFFFFF"/>
                </a:solidFill>
                <a:latin typeface="Arial Black" panose="020B0A04020102020204" charset="0"/>
                <a:ea typeface="字由点字典黑 Bold" panose="00020600040101010101" charset="-122"/>
                <a:cs typeface="Arial Black" panose="020B0A04020102020204" charset="0"/>
                <a:sym typeface="字由点字典黑 Bold" panose="00020600040101010101" charset="-122"/>
              </a:rPr>
              <a:t>‌2025 Yucera Global Dentistry Cup (YGDC)</a:t>
            </a:r>
            <a:endParaRPr lang="en-US" altLang="zh-CN" sz="6600" spc="492">
              <a:solidFill>
                <a:srgbClr val="FFFFFF"/>
              </a:solidFill>
              <a:latin typeface="Arial Black" panose="020B0A04020102020204" charset="0"/>
              <a:ea typeface="字由点字典黑 Bold" panose="00020600040101010101" charset="-122"/>
              <a:cs typeface="Arial Black" panose="020B0A04020102020204" charset="0"/>
              <a:sym typeface="字由点字典黑 Bold" panose="00020600040101010101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158341" y="9220200"/>
            <a:ext cx="4100959" cy="30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380"/>
              </a:lnSpc>
              <a:spcBef>
                <a:spcPct val="0"/>
              </a:spcBef>
            </a:pPr>
            <a:r>
              <a:rPr lang="en-US" sz="1700" i="1" u="none" strike="noStrike">
                <a:solidFill>
                  <a:srgbClr val="FFFFFF"/>
                </a:solidFill>
                <a:latin typeface="思源黑体-细体 Italics" panose="020B0200000000000000" charset="-122"/>
                <a:ea typeface="思源黑体-细体 Italics" panose="020B0200000000000000" charset="-122"/>
                <a:cs typeface="思源黑体-细体 Italics" panose="020B0200000000000000" charset="-122"/>
                <a:sym typeface="思源黑体-细体 Italics" panose="020B0200000000000000" charset="-122"/>
              </a:rPr>
              <a:t>Digital CAD/CAM Dental Solution</a:t>
            </a:r>
            <a:endParaRPr lang="en-US" sz="1700" i="1" u="none" strike="noStrike">
              <a:solidFill>
                <a:srgbClr val="FFFFFF"/>
              </a:solidFill>
              <a:latin typeface="思源黑体-细体 Italics" panose="020B0200000000000000" charset="-122"/>
              <a:ea typeface="思源黑体-细体 Italics" panose="020B0200000000000000" charset="-122"/>
              <a:cs typeface="思源黑体-细体 Italics" panose="020B0200000000000000" charset="-122"/>
              <a:sym typeface="思源黑体-细体 Italics" panose="020B02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29400" y="5448300"/>
            <a:ext cx="8059420" cy="271272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Participant Name</a:t>
            </a:r>
            <a:r>
              <a:rPr lang="zh-CN" altLang="en-US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：</a:t>
            </a: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*** </a:t>
            </a: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Company/Lab Name:***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zh-CN" altLang="en-US" sz="2700" dirty="0">
              <a:solidFill>
                <a:srgbClr val="C00000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Occupation: ****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cs typeface="Calibri" panose="020F0502020204030204" charset="0"/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Email</a:t>
            </a:r>
            <a:r>
              <a:rPr lang="zh-CN" altLang="en-US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：</a:t>
            </a: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  *****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cs typeface="Calibri" panose="020F0502020204030204" charset="0"/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7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Country:    ***** 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cs typeface="Calibri" panose="020F0502020204030204" charset="0"/>
              <a:sym typeface="Arial" panose="020B0604020202020204" pitchFamily="34" charset="0"/>
            </a:endParaRPr>
          </a:p>
          <a:p>
            <a:pPr algn="l"/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142875" y="2400300"/>
            <a:ext cx="9864090" cy="10420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Preoperative Examination - Intraoral Photos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>
              <a:buNone/>
            </a:pPr>
            <a:endParaRPr lang="zh-CN" altLang="en-US" sz="4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3148965" y="175260"/>
            <a:ext cx="1016031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Aanalysis &amp;Treatment Plan 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527030" y="1789748"/>
            <a:ext cx="6725603" cy="67065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51633" y="8707755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66713" y="3307080"/>
            <a:ext cx="888492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24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occlusal view of the dental arch (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lateral occlusal views (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Intraoral maxillary and mandibular arch views (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Specialized views (Optional)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142875" y="2400300"/>
            <a:ext cx="9864090" cy="10420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Preoperative Radiographic Imaging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>
              <a:buNone/>
            </a:pPr>
            <a:endParaRPr lang="zh-CN" altLang="en-US" sz="4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3148965" y="175260"/>
            <a:ext cx="1016031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Aanalysis &amp;Treatment Plan 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1633" y="8707755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9036368" y="3449003"/>
            <a:ext cx="8765858" cy="34537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Aanalysis &amp;Treatment Plan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7783" y="8599170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142875" y="2400300"/>
            <a:ext cx="9864090" cy="10420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Preoperative Intraoral Scan Photos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>
              <a:buNone/>
            </a:pPr>
            <a:endParaRPr lang="zh-CN" altLang="en-US" sz="4200" dirty="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66713" y="3307080"/>
            <a:ext cx="888492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24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occlusal view of the dental arch (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lateral occlusal views (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view of maxillary anterior teeth (Optional)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Occlusal views of maxillary and mandibular arches (Optional)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Specialized views (Optional)</a:t>
            </a:r>
            <a:endParaRPr lang="en-US" altLang="zh-CN" sz="24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8735378" y="3503295"/>
            <a:ext cx="9444990" cy="3149621"/>
            <a:chOff x="5956" y="3060"/>
            <a:chExt cx="18663" cy="6224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956" y="3060"/>
              <a:ext cx="6224" cy="622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284" y="3100"/>
              <a:ext cx="6131" cy="613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8600" y="3100"/>
              <a:ext cx="6019" cy="61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7899722" y="4855619"/>
            <a:ext cx="9079110" cy="379365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Case Processing</a:t>
            </a:r>
            <a:endParaRPr kumimoji="1" lang="en-US" altLang="zh-CN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7766613" y="3205305"/>
            <a:ext cx="2754774" cy="10483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cap="sq"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700"/>
          </a:p>
        </p:txBody>
      </p:sp>
      <p:sp>
        <p:nvSpPr>
          <p:cNvPr id="7" name="标题 1"/>
          <p:cNvSpPr txBox="1"/>
          <p:nvPr/>
        </p:nvSpPr>
        <p:spPr>
          <a:xfrm>
            <a:off x="8283234" y="821472"/>
            <a:ext cx="1721532" cy="331614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  <a:buClrTx/>
              <a:buSzTx/>
              <a:buFontTx/>
            </a:pPr>
            <a:r>
              <a:rPr kumimoji="1" lang="en-US" altLang="zh-CN" sz="6600">
                <a:ln w="12700">
                  <a:noFill/>
                </a:ln>
                <a:solidFill>
                  <a:srgbClr val="0181FF">
                    <a:alpha val="100000"/>
                  </a:srgbClr>
                </a:solidFill>
                <a:latin typeface="Arial Black" panose="020B0A04020102020204" charset="0"/>
                <a:ea typeface="Source Han Sans CN Bold" panose="020B0800000000000000" charset="-122"/>
                <a:cs typeface="Arial Black" panose="020B0A04020102020204" charset="0"/>
              </a:rPr>
              <a:t>03</a:t>
            </a:r>
            <a:endParaRPr kumimoji="1" lang="en-US" altLang="zh-CN" sz="6600">
              <a:ln w="12700">
                <a:noFill/>
              </a:ln>
              <a:solidFill>
                <a:srgbClr val="0181FF">
                  <a:alpha val="100000"/>
                </a:srgbClr>
              </a:solidFill>
              <a:latin typeface="Arial Black" panose="020B0A04020102020204" charset="0"/>
              <a:ea typeface="Source Han Sans CN Bold" panose="020B0800000000000000" charset="-122"/>
              <a:cs typeface="Arial Black" panose="020B0A040201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11449272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Records of Communication between dentist and technician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(optional) 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Concept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/>
            <a:r>
              <a:rPr lang="en-US" altLang="zh-CN" sz="30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0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30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zh-CN" sz="30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Photos</a:t>
            </a:r>
            <a:endParaRPr lang="en-US" altLang="zh-CN" sz="30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algn="l" eaLnBrk="1" hangingPunct="1">
              <a:buClrTx/>
              <a:buSzTx/>
              <a:buNone/>
            </a:pPr>
            <a:endParaRPr lang="en-US" altLang="zh-CN" sz="30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zh-CN" altLang="en-US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CAD Design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Concept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8926830" y="2767013"/>
            <a:ext cx="860679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l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steps(step1,step2,step3,..)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algn="l" fontAlgn="auto">
              <a:spcBef>
                <a:spcPts val="0"/>
              </a:spcBef>
              <a:buClrTx/>
              <a:buSzTx/>
            </a:pPr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Prosthetic Design Steps: Preoperative DSD Analysis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algn="l" eaLnBrk="1" hangingPunct="1">
              <a:buClrTx/>
              <a:buSzTx/>
              <a:buNone/>
            </a:pP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图片 2" descr="C:/Users/Administrator/Desktop/微信图片_20250417193240.jpg微信图片_2025041719324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684068" y="4711065"/>
            <a:ext cx="6705600" cy="3575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27783" y="8599170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CAD Design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Concept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8926830" y="2767013"/>
            <a:ext cx="860679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l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steps(step1,step2,step3,..)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algn="l" fontAlgn="auto">
              <a:spcBef>
                <a:spcPts val="0"/>
              </a:spcBef>
              <a:buClrTx/>
              <a:buSzTx/>
            </a:pPr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Prosthetic Design Steps: Shade Selection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0218" y="4170998"/>
            <a:ext cx="7231380" cy="40547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27783" y="8599170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CAD Design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Concept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8926830" y="2767013"/>
            <a:ext cx="860679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l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steps(step1,step2,step3,..)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algn="l" fontAlgn="auto">
              <a:spcBef>
                <a:spcPts val="0"/>
              </a:spcBef>
              <a:buClrTx/>
              <a:buSzTx/>
            </a:pPr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Prosthetic Design Steps: Tooth Preparation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09698" y="4652963"/>
            <a:ext cx="8304759" cy="3070100"/>
            <a:chOff x="9198" y="4885"/>
            <a:chExt cx="9618" cy="3555"/>
          </a:xfrm>
        </p:grpSpPr>
        <p:grpSp>
          <p:nvGrpSpPr>
            <p:cNvPr id="7" name="组合 6"/>
            <p:cNvGrpSpPr/>
            <p:nvPr/>
          </p:nvGrpSpPr>
          <p:grpSpPr>
            <a:xfrm>
              <a:off x="9198" y="4885"/>
              <a:ext cx="4721" cy="3555"/>
              <a:chOff x="5640" y="2940"/>
              <a:chExt cx="14518" cy="10931"/>
            </a:xfrm>
          </p:grpSpPr>
          <p:pic>
            <p:nvPicPr>
              <p:cNvPr id="5" name="图片 4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640" y="2940"/>
                <a:ext cx="14518" cy="6788"/>
              </a:xfrm>
              <a:prstGeom prst="rect">
                <a:avLst/>
              </a:prstGeom>
            </p:spPr>
          </p:pic>
          <p:pic>
            <p:nvPicPr>
              <p:cNvPr id="8" name="图片 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67" y="9900"/>
                <a:ext cx="14437" cy="3971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17" y="4885"/>
              <a:ext cx="4799" cy="1617"/>
            </a:xfrm>
            <a:prstGeom prst="rect">
              <a:avLst/>
            </a:prstGeom>
          </p:spPr>
        </p:pic>
      </p:grpSp>
      <p:sp>
        <p:nvSpPr>
          <p:cNvPr id="6" name="内容占位符 2"/>
          <p:cNvSpPr>
            <a:spLocks noGrp="1"/>
          </p:cNvSpPr>
          <p:nvPr/>
        </p:nvSpPr>
        <p:spPr>
          <a:xfrm>
            <a:off x="13248323" y="6115050"/>
            <a:ext cx="888492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occlusal view of the dental arch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lateral occlusal views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 occlusal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Mandibular occlusal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Specialized views (Optional)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7783" y="935259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504161633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1808" y="4170998"/>
            <a:ext cx="5156835" cy="25927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CAD Design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Concept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8926830" y="2767013"/>
            <a:ext cx="860679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l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steps(step1,step2,step3,..)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algn="l" fontAlgn="auto">
              <a:spcBef>
                <a:spcPts val="0"/>
              </a:spcBef>
              <a:buClrTx/>
              <a:buSzTx/>
            </a:pPr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Prosthetic Design Steps: Post-Preparation Intraoral Scan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791700" y="6978968"/>
            <a:ext cx="8160068" cy="18516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occlusal view of the dental arch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lateral occlusal views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Specialized views (Optional)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7783" y="935259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CAD Design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Concept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8926830" y="2767013"/>
            <a:ext cx="860679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l" eaLnBrk="1" hangingPunct="1">
              <a:buNone/>
            </a:pPr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Design steps(step1,step2,step3,..)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algn="l" fontAlgn="auto">
              <a:spcBef>
                <a:spcPts val="0"/>
              </a:spcBef>
              <a:buClrTx/>
              <a:buSzTx/>
            </a:pPr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Prosthetic Design Steps: DSD Design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 eaLnBrk="1" hangingPunct="1">
              <a:buNone/>
            </a:pPr>
            <a:endParaRPr lang="en-US" altLang="zh-CN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791700" y="6978968"/>
            <a:ext cx="8160068" cy="18516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occlusal diagram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lateral occlusal diagrams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 and mandibular intraoral arch views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7783" y="935259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951085" y="4068445"/>
            <a:ext cx="5374903" cy="2649552"/>
            <a:chOff x="9713" y="4660"/>
            <a:chExt cx="5984" cy="2950"/>
          </a:xfrm>
        </p:grpSpPr>
        <p:grpSp>
          <p:nvGrpSpPr>
            <p:cNvPr id="8" name="组合 7"/>
            <p:cNvGrpSpPr/>
            <p:nvPr/>
          </p:nvGrpSpPr>
          <p:grpSpPr>
            <a:xfrm>
              <a:off x="9713" y="4662"/>
              <a:ext cx="3513" cy="2947"/>
              <a:chOff x="9476" y="4673"/>
              <a:chExt cx="4487" cy="376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476" y="4673"/>
                <a:ext cx="4486" cy="196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476" y="6632"/>
                <a:ext cx="4487" cy="180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25" y="4660"/>
              <a:ext cx="2460" cy="174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26" y="6196"/>
              <a:ext cx="2471" cy="13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049000" y="3550285"/>
            <a:ext cx="6355080" cy="1681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8000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Case Title</a:t>
            </a:r>
            <a:endParaRPr lang="en-US" altLang="zh-CN" sz="8000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z="14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en-US" altLang="zh-CN" sz="14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01400" y="4678680"/>
            <a:ext cx="56711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spc="100">
                <a:solidFill>
                  <a:schemeClr val="bg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Subtitle (Treatment Summary)</a:t>
            </a:r>
            <a:endParaRPr lang="en-US" altLang="zh-CN" sz="3000" spc="100">
              <a:solidFill>
                <a:schemeClr val="bg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87600" y="1028700"/>
            <a:ext cx="245110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500" spc="492">
                <a:solidFill>
                  <a:srgbClr val="FFFFFF"/>
                </a:solidFill>
                <a:latin typeface="Arial Black" panose="020B0A04020102020204" charset="0"/>
                <a:ea typeface="字由点字典黑 Bold" panose="00020600040101010101" charset="-122"/>
                <a:cs typeface="Arial Black" panose="020B0A04020102020204" charset="0"/>
                <a:sym typeface="字由点字典黑 Bold" panose="00020600040101010101" charset="-122"/>
              </a:rPr>
              <a:t>2025(YGDC)</a:t>
            </a:r>
            <a:endParaRPr lang="zh-CN" altLang="en-US" sz="15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Printing /Milling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  <a:p>
            <a:pPr marL="0" indent="0" eaLnBrk="1" hangingPunct="1">
              <a:buNone/>
            </a:pPr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</a:t>
            </a:r>
            <a:r>
              <a:rPr lang="en-US" altLang="zh-CN" sz="2700" dirty="0" err="1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Eg</a:t>
            </a:r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: the specification and batch number of </a:t>
            </a:r>
            <a:r>
              <a:rPr lang="en-US" altLang="zh-CN" sz="2700" dirty="0" err="1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Aconia used</a:t>
            </a:r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)</a:t>
            </a:r>
            <a:endParaRPr lang="zh-CN" altLang="en-US" sz="2700" dirty="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Photos</a:t>
            </a:r>
            <a:endParaRPr lang="en-US" altLang="zh-CN" sz="36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zh-CN" altLang="en-US" sz="4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endParaRPr lang="zh-CN" altLang="en-US" sz="4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0285" y="3578543"/>
            <a:ext cx="7106603" cy="473678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27783" y="935259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57400" y="4381500"/>
            <a:ext cx="4053840" cy="3633547"/>
            <a:chOff x="1194" y="2388"/>
            <a:chExt cx="5696" cy="51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4" y="2388"/>
              <a:ext cx="5696" cy="510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863" y="4238"/>
              <a:ext cx="1335" cy="144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226" y="4238"/>
              <a:ext cx="1335" cy="144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30" y="5684"/>
              <a:ext cx="2836" cy="46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905000" y="8391525"/>
            <a:ext cx="4093210" cy="43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a photo with the zirconia block side label</a:t>
            </a:r>
            <a:r>
              <a:rPr lang="zh-CN" altLang="en-US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：</a:t>
            </a:r>
            <a:endParaRPr lang="zh-CN" altLang="en-US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906000" y="8420100"/>
            <a:ext cx="7187565" cy="4883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Post-Milling Restoration Photo: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indent="0">
              <a:buNone/>
            </a:pPr>
            <a:r>
              <a:rPr lang="en-US" altLang="en-US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﻿</a:t>
            </a:r>
            <a:endParaRPr lang="en-US" altLang="en-US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Sintering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zh-CN" altLang="en-US" sz="4200" dirty="0">
              <a:latin typeface="Calibri" panose="020F0502020204030204" charset="0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eaLnBrk="1" hangingPunct="1">
              <a:buClrTx/>
              <a:buSzTx/>
            </a:pPr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Photos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7783" y="935259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4229100"/>
            <a:ext cx="5880100" cy="3919855"/>
          </a:xfrm>
          <a:prstGeom prst="rect">
            <a:avLst/>
          </a:prstGeom>
        </p:spPr>
      </p:pic>
      <p:pic>
        <p:nvPicPr>
          <p:cNvPr id="6" name="图片 5" descr="D:/工作文件/20250226技师大赛/技师大赛病例示意配图拍摄-启达/技师大赛/P1120461.JPGP112046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601200" y="4228465"/>
            <a:ext cx="5847080" cy="392049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905000" y="8391525"/>
            <a:ext cx="4093210" cy="43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Post-Sintering Pre-Polishing Photo: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01200" y="8391525"/>
            <a:ext cx="6101080" cy="43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Post-Sintering Polished Photo: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(Show frontal view of the restoration.)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43204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Coloring</a:t>
            </a:r>
            <a:r>
              <a:rPr lang="en-US" altLang="zh-CN" sz="2700" dirty="0">
                <a:solidFill>
                  <a:srgbClr val="FFC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</a:t>
            </a:r>
            <a:endParaRPr lang="zh-CN" altLang="en-US" sz="4200" dirty="0">
              <a:latin typeface="Calibri" panose="020F0502020204030204" charset="0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eaLnBrk="1" hangingPunct="1">
              <a:buClrTx/>
              <a:buSzTx/>
            </a:pPr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marL="0" algn="l" eaLnBrk="1" hangingPunct="1">
              <a:buClrTx/>
              <a:buSzTx/>
              <a:buNone/>
            </a:pP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7783" y="935259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14890" y="3848100"/>
            <a:ext cx="6600406" cy="5268921"/>
            <a:chOff x="15614" y="6060"/>
            <a:chExt cx="7965" cy="6358"/>
          </a:xfrm>
        </p:grpSpPr>
        <p:pic>
          <p:nvPicPr>
            <p:cNvPr id="3" name="图片 2" descr="D:/工作文件/20250226技师大赛/技师大赛病例示意配图拍摄-启达/技师大赛/P1120462.JPGP112046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5614" y="6060"/>
              <a:ext cx="4490" cy="261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6717" y="8670"/>
              <a:ext cx="3284" cy="4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Frontal View of Restoration</a:t>
              </a:r>
              <a:endParaRPr lang="en-US" alt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8" name="图片 7" descr="D:/工作文件/20250226技师大赛/技师大赛病例示意配图拍摄-启达/技师大赛/P1120471.JPGP112047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0281" y="6060"/>
              <a:ext cx="3110" cy="2612"/>
            </a:xfrm>
            <a:prstGeom prst="rect">
              <a:avLst/>
            </a:prstGeom>
          </p:spPr>
        </p:pic>
        <p:pic>
          <p:nvPicPr>
            <p:cNvPr id="13" name="图片 12" descr="D:/工作文件/20250226技师大赛/技师大赛病例示意配图拍摄-启达/技师大赛/P1120466.JPGP112046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5811" y="9184"/>
              <a:ext cx="4095" cy="279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6717" y="11974"/>
              <a:ext cx="3444" cy="4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Occlusal View of Restoration</a:t>
              </a:r>
              <a:endParaRPr lang="en-US" alt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295" y="8671"/>
              <a:ext cx="3284" cy="4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Lateral View of Restoration</a:t>
              </a:r>
              <a:endParaRPr lang="en-US" alt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637270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Restoration Adjustment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Include articulator data</a:t>
            </a:r>
            <a:endParaRPr lang="en-US" altLang="zh-CN" sz="210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44000" y="3630930"/>
            <a:ext cx="7744778" cy="5143500"/>
            <a:chOff x="7495" y="2936"/>
            <a:chExt cx="10170" cy="6755"/>
          </a:xfrm>
        </p:grpSpPr>
        <p:pic>
          <p:nvPicPr>
            <p:cNvPr id="7" name="图片 6"/>
            <p:cNvPicPr/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7495" y="2936"/>
              <a:ext cx="10170" cy="3407"/>
            </a:xfrm>
            <a:prstGeom prst="rect">
              <a:avLst/>
            </a:prstGeom>
          </p:spPr>
        </p:pic>
        <p:pic>
          <p:nvPicPr>
            <p:cNvPr id="5" name="图片 4"/>
            <p:cNvPicPr/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7495" y="6343"/>
              <a:ext cx="5057" cy="3348"/>
            </a:xfrm>
            <a:prstGeom prst="rect">
              <a:avLst/>
            </a:prstGeom>
          </p:spPr>
        </p:pic>
      </p:grpSp>
      <p:sp>
        <p:nvSpPr>
          <p:cNvPr id="6" name="内容占位符 2"/>
          <p:cNvSpPr>
            <a:spLocks noGrp="1"/>
          </p:cNvSpPr>
          <p:nvPr/>
        </p:nvSpPr>
        <p:spPr>
          <a:xfrm>
            <a:off x="13032105" y="6922770"/>
            <a:ext cx="5253038" cy="18516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 occlusal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Mandibular occlusal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Lateral view of the articulator (left or right)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51633" y="9353550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9250680" y="2138363"/>
            <a:ext cx="8244840" cy="551307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637270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Completed Restoration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(necessary)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endParaRPr lang="en-US" altLang="zh-CN" sz="210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49869" y="1500411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143048" y="7843838"/>
            <a:ext cx="5253038" cy="18516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view of the restoration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 occlusal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Mandibular occlusal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1633" y="9784080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148965" y="175260"/>
            <a:ext cx="101603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Processing——Technician</a:t>
            </a:r>
            <a:endParaRPr lang="en-US" altLang="zh-CN" sz="36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13" y="1471092"/>
            <a:ext cx="637270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Completed Restoration </a:t>
            </a:r>
            <a:r>
              <a:rPr lang="en-US" altLang="zh-CN" sz="2700" dirty="0">
                <a:solidFill>
                  <a:srgbClr val="FFC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r>
              <a:rPr lang="zh-CN" altLang="en-US" sz="2700" dirty="0">
                <a:solidFill>
                  <a:srgbClr val="C0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（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optional</a:t>
            </a:r>
            <a:r>
              <a:rPr lang="zh-CN" altLang="en-US" sz="2700" dirty="0">
                <a:solidFill>
                  <a:srgbClr val="C0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）</a:t>
            </a:r>
            <a:endParaRPr lang="zh-CN" altLang="en-US" sz="2700" dirty="0">
              <a:solidFill>
                <a:srgbClr val="C00000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endParaRPr lang="en-US" altLang="zh-CN" sz="210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49869" y="1500411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4883" y="8554019"/>
            <a:ext cx="20364450" cy="350329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20700">
                <a:ln w="12700">
                  <a:noFill/>
                </a:ln>
                <a:gradFill>
                  <a:gsLst>
                    <a:gs pos="0">
                      <a:srgbClr val="FFFFFF">
                        <a:alpha val="10000"/>
                      </a:srgbClr>
                    </a:gs>
                    <a:gs pos="56000">
                      <a:srgbClr val="FFFFFF">
                        <a:alpha val="10000"/>
                      </a:srgbClr>
                    </a:gs>
                    <a:gs pos="57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2025</a:t>
            </a:r>
            <a:endParaRPr kumimoji="1" lang="zh-CN" altLang="en-US" sz="2700"/>
          </a:p>
        </p:txBody>
      </p:sp>
      <p:sp>
        <p:nvSpPr>
          <p:cNvPr id="3" name="标题 1"/>
          <p:cNvSpPr txBox="1"/>
          <p:nvPr/>
        </p:nvSpPr>
        <p:spPr>
          <a:xfrm>
            <a:off x="7900035" y="4855845"/>
            <a:ext cx="10157460" cy="525780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 eaLnBrk="1" hangingPunct="1"/>
            <a:r>
              <a:rPr kumimoji="1" lang="en-US" altLang="zh-CN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Clinical Treatment &amp;</a:t>
            </a:r>
            <a:endParaRPr kumimoji="1" lang="en-US" altLang="zh-CN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</a:endParaRPr>
          </a:p>
          <a:p>
            <a:pPr algn="l" eaLnBrk="1" hangingPunct="1"/>
            <a:r>
              <a:rPr kumimoji="1" lang="en-US" altLang="zh-CN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Final Results before/after Treatment&amp; </a:t>
            </a:r>
            <a:endParaRPr kumimoji="1" lang="en-US" altLang="zh-CN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</a:endParaRPr>
          </a:p>
          <a:p>
            <a:pPr algn="l" eaLnBrk="1" hangingPunct="1"/>
            <a:r>
              <a:rPr kumimoji="1" lang="en-US" altLang="zh-CN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Case follow-up</a:t>
            </a:r>
            <a:endParaRPr kumimoji="1" lang="en-US" altLang="zh-CN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4883" y="-1592743"/>
            <a:ext cx="20364450" cy="350329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en-US" altLang="zh-CN" sz="20700">
                <a:ln w="12700">
                  <a:noFill/>
                </a:ln>
                <a:gradFill>
                  <a:gsLst>
                    <a:gs pos="0">
                      <a:srgbClr val="FFFFFF">
                        <a:alpha val="10000"/>
                      </a:srgbClr>
                    </a:gs>
                    <a:gs pos="56000">
                      <a:srgbClr val="FFFFFF">
                        <a:alpha val="10000"/>
                      </a:srgbClr>
                    </a:gs>
                    <a:gs pos="57000">
                      <a:srgbClr val="FFFFFF">
                        <a:alpha val="0"/>
                      </a:srgbClr>
                    </a:gs>
                  </a:gsLst>
                  <a:lin ang="16200000" scaled="0"/>
                </a:gra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2025X</a:t>
            </a:r>
            <a:endParaRPr kumimoji="1" lang="zh-CN" altLang="en-US" sz="2700"/>
          </a:p>
        </p:txBody>
      </p:sp>
      <p:sp>
        <p:nvSpPr>
          <p:cNvPr id="6" name="标题 1"/>
          <p:cNvSpPr txBox="1"/>
          <p:nvPr/>
        </p:nvSpPr>
        <p:spPr>
          <a:xfrm>
            <a:off x="7766613" y="3205305"/>
            <a:ext cx="2754774" cy="10483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cap="sq"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700"/>
          </a:p>
        </p:txBody>
      </p:sp>
      <p:sp>
        <p:nvSpPr>
          <p:cNvPr id="7" name="标题 1"/>
          <p:cNvSpPr txBox="1"/>
          <p:nvPr/>
        </p:nvSpPr>
        <p:spPr>
          <a:xfrm>
            <a:off x="8283234" y="821472"/>
            <a:ext cx="1721532" cy="331614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  <a:buClrTx/>
              <a:buSzTx/>
              <a:buFontTx/>
            </a:pPr>
            <a:r>
              <a:rPr kumimoji="1" lang="en-US" altLang="zh-CN" sz="6600">
                <a:ln w="12700">
                  <a:noFill/>
                </a:ln>
                <a:solidFill>
                  <a:srgbClr val="0181FF">
                    <a:alpha val="100000"/>
                  </a:srgbClr>
                </a:solidFill>
                <a:latin typeface="Arial Black" panose="020B0A04020102020204" charset="0"/>
                <a:ea typeface="Source Han Sans CN Bold" panose="020B0800000000000000" charset="-122"/>
                <a:cs typeface="Arial Black" panose="020B0A04020102020204" charset="0"/>
              </a:rPr>
              <a:t>04</a:t>
            </a:r>
            <a:endParaRPr kumimoji="1" lang="en-US" altLang="zh-CN" sz="6600">
              <a:ln w="12700">
                <a:noFill/>
              </a:ln>
              <a:solidFill>
                <a:srgbClr val="0181FF">
                  <a:alpha val="100000"/>
                </a:srgbClr>
              </a:solidFill>
              <a:latin typeface="Arial Black" panose="020B0A04020102020204" charset="0"/>
              <a:ea typeface="Source Han Sans CN Bold" panose="020B0800000000000000" charset="-122"/>
              <a:cs typeface="Arial Black" panose="020B0A040201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843" y="282893"/>
            <a:ext cx="5221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Clinical Treatment 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27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843" y="282893"/>
            <a:ext cx="102422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Final Results before&amp;after Treatment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(necessary)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r>
              <a:rPr lang="zh-CN" altLang="en-US" sz="4200" dirty="0">
                <a:solidFill>
                  <a:srgbClr val="15499A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：</a:t>
            </a:r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Postoperative Intraoral Photos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813" y="1471092"/>
            <a:ext cx="153377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Final results before&amp;after treatment [facial, occlusal, intraoral]</a:t>
            </a:r>
            <a:endParaRPr lang="en-US" altLang="zh-CN" sz="27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Intraoral image collection reference: front, mouth-open, occlusal,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maxillary, mandible, left, right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1"/>
          <a:stretch>
            <a:fillRect/>
          </a:stretch>
        </p:blipFill>
        <p:spPr>
          <a:xfrm>
            <a:off x="9576435" y="3630930"/>
            <a:ext cx="7639050" cy="350901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9576435" y="7303770"/>
            <a:ext cx="5253038" cy="18516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Intraoral frontal view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45</a:t>
            </a:r>
            <a:r>
              <a:rPr lang="en-US" altLang="en-US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°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views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 and mandibular occlusal views (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necessary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Specialized views (Optional)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1633" y="9784080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843" y="282893"/>
            <a:ext cx="102422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Final Results before&amp;after Treatment</a:t>
            </a:r>
            <a:r>
              <a:rPr lang="en-US" altLang="zh-CN" sz="3200" dirty="0">
                <a:solidFill>
                  <a:srgbClr val="FFC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</a:t>
            </a: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Optional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r>
              <a:rPr lang="zh-CN" altLang="en-US" sz="4200" dirty="0">
                <a:solidFill>
                  <a:srgbClr val="15499A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：</a:t>
            </a:r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Pre- and Postoperative Radiographic Comparison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813" y="1471092"/>
            <a:ext cx="153377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Final results before&amp;after treatment [facial, occlusal, intraoral]</a:t>
            </a:r>
            <a:endParaRPr lang="en-US" altLang="zh-CN" sz="27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Intraoral image collection reference: front, mouth-open, occlusal,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maxillary, mandible, left, right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40207" y="3738563"/>
            <a:ext cx="5898026" cy="3773589"/>
            <a:chOff x="7901" y="3730"/>
            <a:chExt cx="8008" cy="5124"/>
          </a:xfrm>
        </p:grpSpPr>
        <p:pic>
          <p:nvPicPr>
            <p:cNvPr id="10" name="图片 9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0777" y="3730"/>
              <a:ext cx="5120" cy="2532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777" y="6273"/>
              <a:ext cx="5132" cy="258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3"/>
              </p:custDataLst>
            </p:nvPr>
          </p:nvSpPr>
          <p:spPr>
            <a:xfrm>
              <a:off x="7901" y="4665"/>
              <a:ext cx="2876" cy="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600" spc="100">
                  <a:uFillTx/>
                  <a:latin typeface="思源黑体" panose="020B0500000000000000" charset="-122"/>
                  <a:ea typeface="思源黑体" panose="020B0500000000000000" charset="-122"/>
                </a:rPr>
                <a:t>before</a:t>
              </a:r>
              <a:r>
                <a:rPr lang="zh-CN" altLang="en-US" sz="3600" spc="100">
                  <a:uFillTx/>
                  <a:latin typeface="思源黑体" panose="020B0500000000000000" charset="-122"/>
                  <a:ea typeface="思源黑体" panose="020B0500000000000000" charset="-122"/>
                </a:rPr>
                <a:t>：</a:t>
              </a:r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4"/>
              </p:custDataLst>
            </p:nvPr>
          </p:nvSpPr>
          <p:spPr>
            <a:xfrm>
              <a:off x="8196" y="6916"/>
              <a:ext cx="2581" cy="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600" spc="100">
                  <a:uFillTx/>
                  <a:latin typeface="思源黑体" panose="020B0500000000000000" charset="-122"/>
                  <a:ea typeface="思源黑体" panose="020B0500000000000000" charset="-122"/>
                </a:rPr>
                <a:t>after</a:t>
              </a:r>
              <a:r>
                <a:rPr lang="zh-CN" altLang="en-US" sz="3600" spc="100">
                  <a:uFillTx/>
                  <a:latin typeface="思源黑体" panose="020B0500000000000000" charset="-122"/>
                  <a:ea typeface="思源黑体" panose="020B0500000000000000" charset="-122"/>
                </a:rPr>
                <a:t>：</a:t>
              </a:r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51633" y="8707755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1">
            <a:alphaModFix amt="46000"/>
          </a:blip>
          <a:stretch>
            <a:fillRect/>
          </a:stretch>
        </p:blipFill>
        <p:spPr>
          <a:xfrm>
            <a:off x="6934200" y="2175510"/>
            <a:ext cx="14420215" cy="8111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03270" y="230505"/>
            <a:ext cx="6355080" cy="661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spc="100">
                <a:solidFill>
                  <a:schemeClr val="bg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Submission Guidelines</a:t>
            </a:r>
            <a:endParaRPr lang="en-US" altLang="zh-CN" sz="3200" spc="100">
              <a:solidFill>
                <a:schemeClr val="bg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z="14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en-US" altLang="zh-CN" sz="14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200" y="1485900"/>
            <a:ext cx="8580120" cy="8955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1\Material Requirements</a:t>
            </a:r>
            <a:endParaRPr lang="en-US" altLang="zh-CN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Use YUCERA  4D Pro Zirconia Blocks as case materials.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Provide the product code of the zirconia block (must be purchased independently).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2\Case Requirements</a:t>
            </a:r>
            <a:endParaRPr lang="en-US" altLang="zh-CN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No porcelain application allowed.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Cases must involve fixed restoration with at least 4 crowns.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3\Documentation Requirements</a:t>
            </a:r>
            <a:endParaRPr lang="en-US" altLang="zh-CN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Include critical procedural steps: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CAD design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Material milling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Sintering process &amp; sintered product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Glazing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Final restoration effect on model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Provide full-length operation video and key step photographs.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53600" y="1485900"/>
            <a:ext cx="85801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4\Media Specifications</a:t>
            </a:r>
            <a:endParaRPr lang="en-US" altLang="zh-CN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Photos: Minimum 300 dpi resolution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Videos: Minimum 1080p resolution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5\Privacy Compliance</a:t>
            </a:r>
            <a:endParaRPr lang="en-US" altLang="zh-CN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Remove all patient privacy information (e.g., name, address, phone number, insurance ID).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r>
              <a:rPr lang="en-US" altLang="zh-CN" spc="100">
                <a:solidFill>
                  <a:schemeClr val="tx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6\Template Instructions</a:t>
            </a:r>
            <a:endParaRPr lang="en-US" altLang="zh-CN" spc="100">
              <a:solidFill>
                <a:schemeClr val="tx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PPT templates may be slightly adjusted.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pc="100">
                <a:solidFill>
                  <a:schemeClr val="tx1"/>
                </a:solidFill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Delete this instruction page before submission.</a:t>
            </a:r>
            <a:endParaRPr lang="en-US" altLang="zh-CN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843" y="282893"/>
            <a:ext cx="102422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Final Results before&amp;after Treatment</a:t>
            </a:r>
            <a:r>
              <a:rPr lang="en-US" altLang="zh-CN" sz="3200" dirty="0">
                <a:solidFill>
                  <a:srgbClr val="FFC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8927783" y="2767013"/>
            <a:ext cx="9146858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r>
              <a:rPr lang="zh-CN" altLang="en-US" sz="4200" dirty="0">
                <a:solidFill>
                  <a:srgbClr val="15499A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：</a:t>
            </a:r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Pre- and Postoperative Comparison Photos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813" y="1471092"/>
            <a:ext cx="153377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Final results before&amp;after treatment [facial, occlusal, intraoral]</a:t>
            </a:r>
            <a:endParaRPr lang="en-US" altLang="zh-CN" sz="27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27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Intraoral image collection reference: front, mouth-open, occlusal,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maxillary, mandible, left, right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520488" y="3954780"/>
            <a:ext cx="5133975" cy="4481856"/>
            <a:chOff x="5640" y="2460"/>
            <a:chExt cx="14968" cy="130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40" y="7140"/>
              <a:ext cx="14967" cy="8385"/>
            </a:xfrm>
            <a:prstGeom prst="rect">
              <a:avLst/>
            </a:prstGeom>
          </p:spPr>
        </p:pic>
        <p:pic>
          <p:nvPicPr>
            <p:cNvPr id="7" name="图片 6" descr="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40" y="2460"/>
              <a:ext cx="14968" cy="4714"/>
            </a:xfrm>
            <a:prstGeom prst="rect">
              <a:avLst/>
            </a:prstGeom>
          </p:spPr>
        </p:pic>
      </p:grpSp>
      <p:sp>
        <p:nvSpPr>
          <p:cNvPr id="8" name="内容占位符 2"/>
          <p:cNvSpPr>
            <a:spLocks noGrp="1"/>
          </p:cNvSpPr>
          <p:nvPr/>
        </p:nvSpPr>
        <p:spPr>
          <a:xfrm>
            <a:off x="11628120" y="8491538"/>
            <a:ext cx="5253038" cy="18516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 Requirements:</a:t>
            </a:r>
            <a:endParaRPr lang="en-US" altLang="zh-CN" sz="15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Frontal comparison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Left and right comparisons</a:t>
            </a:r>
            <a:r>
              <a:rPr lang="en-US" altLang="zh-CN" sz="15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(necessary)</a:t>
            </a:r>
            <a:endParaRPr lang="en-US" altLang="zh-CN" sz="15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7783" y="9675495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(Images are for reference only.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843" y="282893"/>
            <a:ext cx="5221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follow-up</a:t>
            </a:r>
            <a:r>
              <a:rPr lang="en-US" altLang="zh-CN" sz="320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320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444339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r>
              <a:rPr lang="zh-CN" altLang="en-US" sz="4200" dirty="0">
                <a:solidFill>
                  <a:srgbClr val="15499A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：</a:t>
            </a:r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</a:t>
            </a:r>
            <a:r>
              <a:rPr lang="en-US" altLang="zh-CN" sz="27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Postoperative Patient Photos</a:t>
            </a:r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27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7260908" y="3763328"/>
            <a:ext cx="10095548" cy="2524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51633" y="8707755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7900035" y="4855845"/>
            <a:ext cx="9890760" cy="3793808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>
            <a:scene3d>
              <a:camera prst="orthographicFront"/>
              <a:lightRig rig="threePt" dir="t"/>
            </a:scene3d>
          </a:bodyPr>
          <a:lstStyle/>
          <a:p>
            <a:pPr algn="l" eaLnBrk="1" hangingPunct="1"/>
            <a:r>
              <a:rPr kumimoji="1" lang="en-US" altLang="zh-CN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Conclusion/References</a:t>
            </a:r>
            <a:endParaRPr kumimoji="1" lang="en-US" altLang="zh-CN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7766613" y="3205305"/>
            <a:ext cx="2754774" cy="10483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cap="sq"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700"/>
          </a:p>
        </p:txBody>
      </p:sp>
      <p:sp>
        <p:nvSpPr>
          <p:cNvPr id="7" name="标题 1"/>
          <p:cNvSpPr txBox="1"/>
          <p:nvPr/>
        </p:nvSpPr>
        <p:spPr>
          <a:xfrm>
            <a:off x="8283234" y="821472"/>
            <a:ext cx="1721532" cy="331614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  <a:buClrTx/>
              <a:buSzTx/>
              <a:buFontTx/>
            </a:pPr>
            <a:r>
              <a:rPr kumimoji="1" lang="en-US" altLang="zh-CN" sz="6600">
                <a:ln w="12700">
                  <a:noFill/>
                </a:ln>
                <a:solidFill>
                  <a:srgbClr val="0181FF">
                    <a:alpha val="100000"/>
                  </a:srgbClr>
                </a:solidFill>
                <a:latin typeface="Arial Black" panose="020B0A04020102020204" charset="0"/>
                <a:ea typeface="Source Han Sans CN Bold" panose="020B0800000000000000" charset="-122"/>
                <a:cs typeface="Arial Black" panose="020B0A04020102020204" charset="0"/>
              </a:rPr>
              <a:t>05</a:t>
            </a:r>
            <a:endParaRPr kumimoji="1" lang="en-US" altLang="zh-CN" sz="6600">
              <a:ln w="12700">
                <a:noFill/>
              </a:ln>
              <a:solidFill>
                <a:srgbClr val="0181FF">
                  <a:alpha val="100000"/>
                </a:srgbClr>
              </a:solidFill>
              <a:latin typeface="Arial Black" panose="020B0A04020102020204" charset="0"/>
              <a:ea typeface="Source Han Sans CN Bold" panose="020B0800000000000000" charset="-122"/>
              <a:cs typeface="Arial Black" panose="020B0A040201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1843" y="282765"/>
            <a:ext cx="6096000" cy="64516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Conclusion</a:t>
            </a:r>
            <a:r>
              <a:rPr lang="en-US" altLang="zh-CN" sz="270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27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270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/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/>
        </p:nvSpPr>
        <p:spPr>
          <a:xfrm>
            <a:off x="1371422" y="2738438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Text Description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388" name="内容占位符 3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9250821" y="2767236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Photos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843" y="282765"/>
            <a:ext cx="6096000" cy="64516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6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References</a:t>
            </a:r>
            <a:r>
              <a:rPr lang="en-US" altLang="zh-CN" sz="27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27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270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2165" y="9230678"/>
            <a:ext cx="60960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700"/>
          </a:p>
        </p:txBody>
      </p:sp>
      <p:pic>
        <p:nvPicPr>
          <p:cNvPr id="14" name="图片 13" descr="17a907481886ba7581dbdbef477c9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2263" y="1254443"/>
            <a:ext cx="5302568" cy="64503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57213" y="4534090"/>
            <a:ext cx="6096000" cy="378460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Shenzhen Yurucheng Dental Materials Co.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Customer Service Hotline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400-995-8505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Address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No.35, Zhuqing Road, Shijing 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Community, Shijing Street, Pingshan District, Shenzhen, China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Email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info@yucera.com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4838" y="2247900"/>
            <a:ext cx="64998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solidFill>
                  <a:schemeClr val="bg1"/>
                </a:solidFill>
              </a:rPr>
              <a:t>For more information about Yucera Global Dentistry Cup (YGDC) 2025.</a:t>
            </a:r>
            <a:endParaRPr lang="en-US" altLang="zh-CN" sz="2700">
              <a:solidFill>
                <a:schemeClr val="bg1"/>
              </a:solidFill>
            </a:endParaRPr>
          </a:p>
          <a:p>
            <a:endParaRPr lang="en-US" altLang="zh-CN" sz="2700">
              <a:solidFill>
                <a:schemeClr val="bg1"/>
              </a:solidFill>
            </a:endParaRPr>
          </a:p>
          <a:p>
            <a:r>
              <a:rPr lang="en-US" altLang="zh-CN" sz="2700">
                <a:solidFill>
                  <a:schemeClr val="bg1"/>
                </a:solidFill>
              </a:rPr>
              <a:t>Please refer to: https://www.yucera.com</a:t>
            </a:r>
            <a:endParaRPr lang="en-US" altLang="zh-CN" sz="2700">
              <a:solidFill>
                <a:schemeClr val="bg1"/>
              </a:solidFill>
            </a:endParaRPr>
          </a:p>
        </p:txBody>
      </p:sp>
      <p:pic>
        <p:nvPicPr>
          <p:cNvPr id="21" name="图片 20" descr="ae588e0f2be26fb981fecabe2c2a21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600623" y="2850833"/>
            <a:ext cx="968693" cy="968693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3464540" y="3067050"/>
            <a:ext cx="4429125" cy="52768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Yucera Dental Solutions</a:t>
            </a:r>
            <a:endParaRPr lang="en-US" altLang="zh-CN" sz="21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3" name="图片 32" descr="1f20163db985b9b1e9d97ba82f49dd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573000" y="3819525"/>
            <a:ext cx="1051560" cy="101155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7"/>
            </p:custDataLst>
          </p:nvPr>
        </p:nvSpPr>
        <p:spPr>
          <a:xfrm>
            <a:off x="13624560" y="4024313"/>
            <a:ext cx="60960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yuceradentalsolution</a:t>
            </a:r>
            <a:endParaRPr lang="en-US" altLang="zh-CN" sz="21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15888" y="5012055"/>
            <a:ext cx="620078" cy="581978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3652183" y="5012055"/>
            <a:ext cx="60960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solidFill>
                  <a:schemeClr val="bg1"/>
                </a:solidFill>
              </a:rPr>
              <a:t>yuceradentalsupplie</a:t>
            </a:r>
            <a:r>
              <a:rPr lang="en-US" altLang="zh-CN" sz="2700"/>
              <a:t>r</a:t>
            </a:r>
            <a:endParaRPr lang="en-US" altLang="zh-CN" sz="270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16840" y="6092190"/>
            <a:ext cx="647700" cy="6096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3618845" y="6092190"/>
            <a:ext cx="466439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solidFill>
                  <a:schemeClr val="bg1"/>
                </a:solidFill>
              </a:rPr>
              <a:t>Yucera Dental Solutions</a:t>
            </a:r>
            <a:endParaRPr lang="en-US" altLang="zh-CN" sz="27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7896860" y="7277735"/>
            <a:ext cx="3078480" cy="461645"/>
          </a:xfrm>
          <a:prstGeom prst="rect">
            <a:avLst/>
          </a:prstGeom>
          <a:noFill/>
          <a:ln w="38100" cap="flat">
            <a:noFill/>
            <a:miter/>
          </a:ln>
          <a:effectLst/>
        </p:spPr>
        <p:txBody>
          <a:bodyPr vert="horz" wrap="square" lIns="0" tIns="0" rIns="0" bIns="0" rtlCol="0" anchor="ctr">
            <a:spAutoFit/>
          </a:bodyPr>
          <a:p>
            <a:pPr lvl="0" algn="l">
              <a:buClrTx/>
              <a:buSzTx/>
              <a:buFontTx/>
            </a:pPr>
            <a:r>
              <a:rPr kumimoji="1" lang="en-US" altLang="zh-CN" sz="3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Speaker：XXX</a:t>
            </a:r>
            <a:endParaRPr kumimoji="1" lang="en-US" altLang="zh-CN" sz="3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7314883" y="8039260"/>
            <a:ext cx="3944303" cy="461645"/>
          </a:xfrm>
          <a:prstGeom prst="rect">
            <a:avLst/>
          </a:prstGeom>
          <a:noFill/>
          <a:ln w="38100" cap="flat">
            <a:noFill/>
            <a:miter/>
          </a:ln>
          <a:effectLst/>
        </p:spPr>
        <p:txBody>
          <a:bodyPr vert="horz" wrap="square" lIns="0" tIns="0" rIns="0" bIns="0" rtlCol="0" anchor="ctr">
            <a:spAutoFit/>
          </a:bodyPr>
          <a:p>
            <a:pPr algn="l">
              <a:lnSpc>
                <a:spcPct val="100000"/>
              </a:lnSpc>
            </a:pPr>
            <a:r>
              <a:rPr kumimoji="1" lang="en-US" altLang="zh-CN" sz="3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</a:rPr>
              <a:t>Time：202X.XX.XX</a:t>
            </a:r>
            <a:endParaRPr kumimoji="1" lang="zh-CN" altLang="en-US" sz="2700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50683" y="2448878"/>
            <a:ext cx="5001578" cy="599217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700"/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3272790" y="4958080"/>
            <a:ext cx="18910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spc="100">
                <a:uFillTx/>
                <a:latin typeface="Arial" panose="020B0604020202020204" pitchFamily="34" charset="0"/>
                <a:ea typeface="思源黑体" panose="020B0500000000000000" charset="-122"/>
                <a:cs typeface="Arial" panose="020B0604020202020204" pitchFamily="34" charset="0"/>
              </a:rPr>
              <a:t>photo</a:t>
            </a:r>
            <a:endParaRPr lang="en-US" altLang="zh-CN" sz="3600" spc="100"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422130" y="2449195"/>
            <a:ext cx="3980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spc="100">
                <a:uFillTx/>
                <a:latin typeface="思源黑体" panose="020B0500000000000000" charset="-122"/>
                <a:ea typeface="思源黑体" panose="020B0500000000000000" charset="-122"/>
              </a:rPr>
              <a:t>·Introduce</a:t>
            </a:r>
            <a:r>
              <a:rPr lang="zh-CN" altLang="en-US" sz="36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36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270" y="230505"/>
            <a:ext cx="6355080" cy="661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spc="100">
                <a:solidFill>
                  <a:schemeClr val="bg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</a:rPr>
              <a:t>Individual/Team Profile</a:t>
            </a:r>
            <a:endParaRPr lang="en-US" altLang="zh-CN" sz="3200" spc="100">
              <a:solidFill>
                <a:schemeClr val="bg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  <a:p>
            <a:endParaRPr lang="en-US" altLang="zh-CN" sz="3200" spc="100">
              <a:solidFill>
                <a:schemeClr val="bg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0" y="10086975"/>
            <a:ext cx="18287612" cy="200265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/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miter/>
          </a:ln>
        </p:spPr>
        <p:txBody>
          <a:bodyPr vert="horz" wrap="square" lIns="137160" tIns="68580" rIns="137160" bIns="68580" rtlCol="0" anchor="ctr"/>
          <a:lstStyle/>
          <a:p>
            <a:pPr algn="l">
              <a:lnSpc>
                <a:spcPct val="100000"/>
              </a:lnSpc>
            </a:pPr>
            <a:endParaRPr kumimoji="1" lang="zh-CN" altLang="en-US" sz="2700"/>
          </a:p>
        </p:txBody>
      </p:sp>
      <p:sp>
        <p:nvSpPr>
          <p:cNvPr id="18" name="文本框 17"/>
          <p:cNvSpPr txBox="1"/>
          <p:nvPr/>
        </p:nvSpPr>
        <p:spPr>
          <a:xfrm>
            <a:off x="3303270" y="230505"/>
            <a:ext cx="6355080" cy="661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spc="100">
                <a:solidFill>
                  <a:schemeClr val="bg1"/>
                </a:solidFill>
                <a:uFillTx/>
                <a:latin typeface="Arial Black" panose="020B0A04020102020204" charset="0"/>
                <a:ea typeface="思源黑体" panose="020B0500000000000000" charset="-122"/>
                <a:cs typeface="Arial Black" panose="020B0A04020102020204" charset="0"/>
                <a:sym typeface="+mn-ea"/>
              </a:rPr>
              <a:t>Catalogue</a:t>
            </a:r>
            <a:endParaRPr lang="en-US" altLang="zh-CN" sz="3200" spc="100">
              <a:solidFill>
                <a:schemeClr val="bg1"/>
              </a:solidFill>
              <a:uFillTx/>
              <a:latin typeface="Arial Black" panose="020B0A04020102020204" charset="0"/>
              <a:ea typeface="思源黑体" panose="020B0500000000000000" charset="-122"/>
              <a:cs typeface="Arial Black" panose="020B0A0402010202020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67025" y="2095500"/>
            <a:ext cx="4743450" cy="1198880"/>
            <a:chOff x="5835" y="4020"/>
            <a:chExt cx="7470" cy="1888"/>
          </a:xfrm>
        </p:grpSpPr>
        <p:sp>
          <p:nvSpPr>
            <p:cNvPr id="19" name="文本框 18"/>
            <p:cNvSpPr txBox="1"/>
            <p:nvPr/>
          </p:nvSpPr>
          <p:spPr>
            <a:xfrm>
              <a:off x="5880" y="4020"/>
              <a:ext cx="417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01</a:t>
              </a:r>
              <a:endParaRPr lang="en-US" altLang="zh-CN" sz="7200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835" y="5668"/>
              <a:ext cx="747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0801350" y="2095500"/>
            <a:ext cx="4743450" cy="1198880"/>
            <a:chOff x="5835" y="4020"/>
            <a:chExt cx="7470" cy="1888"/>
          </a:xfrm>
        </p:grpSpPr>
        <p:sp>
          <p:nvSpPr>
            <p:cNvPr id="24" name="文本框 23"/>
            <p:cNvSpPr txBox="1"/>
            <p:nvPr/>
          </p:nvSpPr>
          <p:spPr>
            <a:xfrm>
              <a:off x="5880" y="4020"/>
              <a:ext cx="417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02</a:t>
              </a:r>
              <a:endParaRPr lang="en-US" altLang="zh-CN" sz="7200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835" y="5668"/>
              <a:ext cx="747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1114425" y="5931535"/>
            <a:ext cx="4743450" cy="1198880"/>
            <a:chOff x="5835" y="4020"/>
            <a:chExt cx="7470" cy="1888"/>
          </a:xfrm>
        </p:grpSpPr>
        <p:sp>
          <p:nvSpPr>
            <p:cNvPr id="27" name="文本框 26"/>
            <p:cNvSpPr txBox="1"/>
            <p:nvPr/>
          </p:nvSpPr>
          <p:spPr>
            <a:xfrm>
              <a:off x="5880" y="4020"/>
              <a:ext cx="417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03</a:t>
              </a:r>
              <a:endParaRPr lang="en-US" altLang="zh-CN" sz="7200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835" y="5668"/>
              <a:ext cx="747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7010400" y="5931535"/>
            <a:ext cx="4743450" cy="1198880"/>
            <a:chOff x="5835" y="4020"/>
            <a:chExt cx="7470" cy="1888"/>
          </a:xfrm>
        </p:grpSpPr>
        <p:sp>
          <p:nvSpPr>
            <p:cNvPr id="30" name="文本框 29"/>
            <p:cNvSpPr txBox="1"/>
            <p:nvPr/>
          </p:nvSpPr>
          <p:spPr>
            <a:xfrm>
              <a:off x="5880" y="4020"/>
              <a:ext cx="417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04</a:t>
              </a:r>
              <a:endParaRPr lang="en-US" altLang="zh-CN" sz="7200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835" y="5668"/>
              <a:ext cx="747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3182600" y="5931535"/>
            <a:ext cx="4743450" cy="1198880"/>
            <a:chOff x="5835" y="4020"/>
            <a:chExt cx="7470" cy="1888"/>
          </a:xfrm>
        </p:grpSpPr>
        <p:sp>
          <p:nvSpPr>
            <p:cNvPr id="33" name="文本框 32"/>
            <p:cNvSpPr txBox="1"/>
            <p:nvPr/>
          </p:nvSpPr>
          <p:spPr>
            <a:xfrm>
              <a:off x="5880" y="4020"/>
              <a:ext cx="417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05</a:t>
              </a:r>
              <a:endParaRPr lang="en-US" altLang="zh-CN" sz="720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835" y="5668"/>
              <a:ext cx="747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2867025" y="3390900"/>
            <a:ext cx="41954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Patient Information</a:t>
            </a:r>
            <a:endParaRPr lang="en-US" altLang="zh-CN" sz="3000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744200" y="3390900"/>
            <a:ext cx="7319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Case Aanalysis &amp;Treatment Plan</a:t>
            </a:r>
            <a:endParaRPr lang="en-US" altLang="zh-CN" sz="3000" spc="100">
              <a:solidFill>
                <a:schemeClr val="tx1"/>
              </a:solidFill>
              <a:uFillTx/>
              <a:latin typeface="Arial" panose="020B0604020202020204" pitchFamily="34" charset="0"/>
              <a:ea typeface="思源黑体" panose="020B0500000000000000" charset="-122"/>
              <a:cs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19200" y="7353300"/>
            <a:ext cx="41954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Case Processing</a:t>
            </a:r>
            <a:endParaRPr kumimoji="1"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62470" y="7353300"/>
            <a:ext cx="50450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sym typeface="+mn-ea"/>
              </a:rPr>
              <a:t>Clinical Treatment &amp;</a:t>
            </a:r>
            <a:endParaRPr kumimoji="1"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</a:endParaRPr>
          </a:p>
          <a:p>
            <a:pPr algn="l" eaLnBrk="1" hangingPunct="1"/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sym typeface="+mn-ea"/>
              </a:rPr>
              <a:t>Final Results before/after Treatment&amp; </a:t>
            </a:r>
            <a:endParaRPr kumimoji="1"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</a:endParaRPr>
          </a:p>
          <a:p>
            <a:pPr algn="l" eaLnBrk="1" hangingPunct="1"/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sym typeface="+mn-ea"/>
              </a:rPr>
              <a:t>Case follow-up</a:t>
            </a:r>
            <a:endParaRPr kumimoji="1"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954000" y="7353300"/>
            <a:ext cx="50450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r>
              <a:rPr kumimoji="1" lang="en-US" altLang="zh-CN" sz="3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sym typeface="+mn-ea"/>
              </a:rPr>
              <a:t>Conclusion /References</a:t>
            </a:r>
            <a:endParaRPr kumimoji="1" lang="en-US" altLang="zh-CN" sz="3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8356922" y="4855619"/>
            <a:ext cx="9079110" cy="379365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Patient Information</a:t>
            </a:r>
            <a:endParaRPr kumimoji="1" lang="en-US" altLang="zh-CN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8223813" y="3205305"/>
            <a:ext cx="2754774" cy="10483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cap="sq"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700"/>
          </a:p>
        </p:txBody>
      </p:sp>
      <p:sp>
        <p:nvSpPr>
          <p:cNvPr id="7" name="标题 1"/>
          <p:cNvSpPr txBox="1"/>
          <p:nvPr/>
        </p:nvSpPr>
        <p:spPr>
          <a:xfrm>
            <a:off x="8511540" y="2327910"/>
            <a:ext cx="2151380" cy="192405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0181FF">
                    <a:alpha val="100000"/>
                  </a:srgbClr>
                </a:solidFill>
                <a:latin typeface="Arial Black" panose="020B0A04020102020204" charset="0"/>
                <a:ea typeface="Source Han Sans CN Bold" panose="020B0800000000000000" charset="-122"/>
                <a:cs typeface="Arial Black" panose="020B0A04020102020204" charset="0"/>
              </a:rPr>
              <a:t>01</a:t>
            </a:r>
            <a:endParaRPr kumimoji="1" lang="zh-CN" altLang="en-US" sz="27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200400" y="191135"/>
            <a:ext cx="84658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Patient Information 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320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8" name="内容占位符 2"/>
          <p:cNvSpPr>
            <a:spLocks noGrp="1" noChangeArrowheads="1"/>
          </p:cNvSpPr>
          <p:nvPr/>
        </p:nvSpPr>
        <p:spPr>
          <a:xfrm>
            <a:off x="286524" y="2119313"/>
            <a:ext cx="7771389" cy="65270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Major claim: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Present medical history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 eaLnBrk="1" hangingPunct="1"/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Past medical history</a:t>
            </a:r>
            <a:endParaRPr lang="zh-CN" altLang="en-US" sz="4200" dirty="0">
              <a:latin typeface="Calibri" panose="020F0502020204030204" charset="0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20" name="内容占位符 3"/>
          <p:cNvSpPr>
            <a:spLocks noGrp="1" noChangeArrowheads="1"/>
          </p:cNvSpPr>
          <p:nvPr/>
        </p:nvSpPr>
        <p:spPr>
          <a:xfrm>
            <a:off x="9036509" y="2119788"/>
            <a:ext cx="8076149" cy="67889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4200" dirty="0">
                <a:solidFill>
                  <a:srgbClr val="15499A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Text Description+Photos </a:t>
            </a:r>
            <a:endParaRPr lang="en-US" altLang="zh-CN" sz="4200" dirty="0">
              <a:solidFill>
                <a:srgbClr val="15499A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  <a:p>
            <a:pPr eaLnBrk="1" hangingPunct="1"/>
            <a:endParaRPr lang="zh-CN" altLang="en-US" sz="4200" dirty="0">
              <a:solidFill>
                <a:srgbClr val="15499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eaLnBrk="1" hangingPunct="1"/>
            <a:endParaRPr lang="zh-CN" altLang="en-US" sz="4200" dirty="0">
              <a:solidFill>
                <a:srgbClr val="15499A"/>
              </a:solidFill>
              <a:latin typeface="Calibri" panose="020F0502020204030204" charset="0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7539038" y="3523298"/>
            <a:ext cx="10748963" cy="24431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11565" y="6331268"/>
            <a:ext cx="8847773" cy="321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500" b="0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(Reference images from "Stomatology Today." Participants should replace with case-specific images.)</a:t>
            </a:r>
            <a:endParaRPr lang="en-US" altLang="zh-CN" sz="1500" b="0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7899722" y="4855619"/>
            <a:ext cx="9079110" cy="379365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Case Aanalysis &amp;Treatment Plan</a:t>
            </a:r>
            <a:endParaRPr kumimoji="1" lang="en-US" altLang="zh-CN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kumimoji="1" lang="en-US" altLang="zh-CN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7766613" y="3205305"/>
            <a:ext cx="2754774" cy="10483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cap="sq"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700"/>
          </a:p>
        </p:txBody>
      </p:sp>
      <p:sp>
        <p:nvSpPr>
          <p:cNvPr id="7" name="标题 1"/>
          <p:cNvSpPr txBox="1"/>
          <p:nvPr/>
        </p:nvSpPr>
        <p:spPr>
          <a:xfrm>
            <a:off x="8283234" y="821472"/>
            <a:ext cx="1721532" cy="331614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0181FF">
                    <a:alpha val="100000"/>
                  </a:srgbClr>
                </a:solidFill>
                <a:latin typeface="Arial Black" panose="020B0A04020102020204" charset="0"/>
                <a:ea typeface="Source Han Sans CN Bold" panose="020B0800000000000000" charset="-122"/>
                <a:cs typeface="Arial Black" panose="020B0A04020102020204" charset="0"/>
              </a:rPr>
              <a:t>02</a:t>
            </a:r>
            <a:endParaRPr kumimoji="1" lang="en-US" altLang="zh-CN" sz="6600">
              <a:ln w="12700">
                <a:noFill/>
              </a:ln>
              <a:solidFill>
                <a:srgbClr val="0181FF">
                  <a:alpha val="100000"/>
                </a:srgbClr>
              </a:solidFill>
              <a:latin typeface="Arial Black" panose="020B0A04020102020204" charset="0"/>
              <a:ea typeface="Source Han Sans CN Bold" panose="020B0800000000000000" charset="-122"/>
              <a:cs typeface="Arial Black" panose="020B0A040201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142875" y="2400300"/>
            <a:ext cx="8884920" cy="6789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Examination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Diagnosis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Intraoral Information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Case Analysis &amp;Treatment Plan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r>
              <a:rPr lang="en-US" altLang="zh-CN" sz="42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Clinical Treatment Steps</a:t>
            </a:r>
            <a:endParaRPr lang="en-US" altLang="zh-CN" sz="4200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zh-CN" altLang="en-US" sz="4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3148965" y="175260"/>
            <a:ext cx="1016031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Case Aanalysis &amp;Treatment Plan </a:t>
            </a:r>
            <a:r>
              <a:rPr lang="en-US" altLang="zh-CN" sz="3200" dirty="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(Optional)</a:t>
            </a:r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endParaRPr lang="en-US" altLang="zh-CN" sz="3200" dirty="0">
              <a:solidFill>
                <a:srgbClr val="C0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37147" y="9919208"/>
            <a:ext cx="6096000" cy="321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500">
                <a:latin typeface="Arial" panose="020B0604020202020204" pitchFamily="34" charset="0"/>
                <a:ea typeface="微软雅黑" panose="020B0503020204020204" charset="-122"/>
              </a:rPr>
              <a:t>Yucera Global Dentistry Cup (YGDC) 2025</a:t>
            </a:r>
            <a:endParaRPr lang="en-US" altLang="zh-CN" sz="15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7.xml><?xml version="1.0" encoding="utf-8"?>
<p:tagLst xmlns:p="http://schemas.openxmlformats.org/presentationml/2006/main">
  <p:tag name="KSO_WM_DIAGRAM_VIRTUALLY_FRAME" val="{&quot;height&quot;:272.5721366698749,&quot;left&quot;:313.35,&quot;top&quot;:81.55,&quot;width&quot;:641}"/>
</p:tagLst>
</file>

<file path=ppt/tags/tag68.xml><?xml version="1.0" encoding="utf-8"?>
<p:tagLst xmlns:p="http://schemas.openxmlformats.org/presentationml/2006/main">
  <p:tag name="KSO_WM_DIAGRAM_VIRTUALLY_FRAME" val="{&quot;height&quot;:272.5721366698749,&quot;left&quot;:313.35,&quot;top&quot;:81.55,&quot;width&quot;:641}"/>
</p:tagLst>
</file>

<file path=ppt/tags/tag69.xml><?xml version="1.0" encoding="utf-8"?>
<p:tagLst xmlns:p="http://schemas.openxmlformats.org/presentationml/2006/main">
  <p:tag name="KSO_WM_DIAGRAM_VIRTUALLY_FRAME" val="{&quot;height&quot;:272.5721366698749,&quot;left&quot;:313.35,&quot;top&quot;:81.55,&quot;width&quot;:641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72.5721366698749,&quot;left&quot;:313.35,&quot;top&quot;:81.55,&quot;width&quot;:641}"/>
</p:tagLst>
</file>

<file path=ppt/tags/tag7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7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DIAGRAM_VIRTUALLY_FRAME" val="{&quot;height&quot;:108.5,&quot;left&quot;:660,&quot;top&quot;:309.65,&quot;width&quot;:375.2}"/>
</p:tagLst>
</file>

<file path=ppt/tags/tag75.xml><?xml version="1.0" encoding="utf-8"?>
<p:tagLst xmlns:p="http://schemas.openxmlformats.org/presentationml/2006/main">
  <p:tag name="KSO_WM_DIAGRAM_VIRTUALLY_FRAME" val="{&quot;height&quot;:108.5,&quot;left&quot;:660,&quot;top&quot;:309.65,&quot;width&quot;:375.2}"/>
</p:tagLst>
</file>

<file path=ppt/tags/tag76.xml><?xml version="1.0" encoding="utf-8"?>
<p:tagLst xmlns:p="http://schemas.openxmlformats.org/presentationml/2006/main">
  <p:tag name="KSO_WM_DIAGRAM_VIRTUALLY_FRAME" val="{&quot;height&quot;:108.5,&quot;left&quot;:660,&quot;top&quot;:309.65,&quot;width&quot;:375.2}"/>
</p:tagLst>
</file>

<file path=ppt/tags/tag77.xml><?xml version="1.0" encoding="utf-8"?>
<p:tagLst xmlns:p="http://schemas.openxmlformats.org/presentationml/2006/main">
  <p:tag name="KSO_WM_DIAGRAM_VIRTUALLY_FRAME" val="{&quot;height&quot;:108.5,&quot;left&quot;:660,&quot;top&quot;:309.65,&quot;width&quot;:375.2}"/>
</p:tagLst>
</file>

<file path=ppt/tags/tag78.xml><?xml version="1.0" encoding="utf-8"?>
<p:tagLst xmlns:p="http://schemas.openxmlformats.org/presentationml/2006/main">
  <p:tag name="KSO_WM_SLIDE_TYPE" val="text"/>
  <p:tag name="KSO_WM_TEMPLATE_SUBCATEGORY" val="29"/>
  <p:tag name="KSO_WM_TEMPLATE_SLIDE_ID" val="slide_0e3763c640ea4c61"/>
</p:tagLst>
</file>

<file path=ppt/tags/tag79.xml><?xml version="1.0" encoding="utf-8"?>
<p:tagLst xmlns:p="http://schemas.openxmlformats.org/presentationml/2006/main">
  <p:tag name="commondata" val="eyJoZGlkIjoiM2YzNDkyZTFhNjAyZDlmNzNjYzBhNDhjOTljYTcyYT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9494</Words>
  <Application>WPS 演示</Application>
  <PresentationFormat>On-screen Show (4:3)</PresentationFormat>
  <Paragraphs>577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36</vt:i4>
      </vt:variant>
    </vt:vector>
  </HeadingPairs>
  <TitlesOfParts>
    <vt:vector size="57" baseType="lpstr">
      <vt:lpstr>Arial</vt:lpstr>
      <vt:lpstr>宋体</vt:lpstr>
      <vt:lpstr>Wingdings</vt:lpstr>
      <vt:lpstr>思源黑体-细体 Bold</vt:lpstr>
      <vt:lpstr>黑体</vt:lpstr>
      <vt:lpstr>Wingdings</vt:lpstr>
      <vt:lpstr>Arial Black</vt:lpstr>
      <vt:lpstr>字由点字典黑 Bold</vt:lpstr>
      <vt:lpstr>思源黑体-细体 Italics</vt:lpstr>
      <vt:lpstr>Calibri</vt:lpstr>
      <vt:lpstr>微软雅黑</vt:lpstr>
      <vt:lpstr>思源黑体</vt:lpstr>
      <vt:lpstr>Source Han Sans CN Bold</vt:lpstr>
      <vt:lpstr>Arial Unicode MS</vt:lpstr>
      <vt:lpstr>OPPOSans R</vt:lpstr>
      <vt:lpstr>Office Theme</vt:lpstr>
      <vt:lpstr>自定义设计方案</vt:lpstr>
      <vt:lpstr>1_自定义设计方案</vt:lpstr>
      <vt:lpstr>2_自定义设计方案</vt:lpstr>
      <vt:lpstr>4_自定义设计方案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未命名 (1920 x 1080 像素)</dc:title>
  <dc:creator/>
  <cp:lastModifiedBy>梁杰</cp:lastModifiedBy>
  <cp:revision>34</cp:revision>
  <dcterms:created xsi:type="dcterms:W3CDTF">2006-08-16T00:00:00Z</dcterms:created>
  <dcterms:modified xsi:type="dcterms:W3CDTF">2025-06-04T04:31:32Z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ICV" pid="2">
    <vt:lpwstr>11BA5621CB934B77806A7B8BBF80F0AD_13</vt:lpwstr>
  </property>
  <property fmtid="{D5CDD505-2E9C-101B-9397-08002B2CF9AE}" name="KSOProductBuildVer" pid="3">
    <vt:lpwstr>2052-12.1.0.21171</vt:lpwstr>
  </property>
  <property fmtid="{D5CDD505-2E9C-101B-9397-08002B2CF9AE}" name="NXPowerLiteLastOptimized" pid="4">
    <vt:lpwstr>1862906</vt:lpwstr>
  </property>
  <property fmtid="{D5CDD505-2E9C-101B-9397-08002B2CF9AE}" name="NXPowerLiteSettings" pid="5">
    <vt:lpwstr>F7000400038000</vt:lpwstr>
  </property>
  <property fmtid="{D5CDD505-2E9C-101B-9397-08002B2CF9AE}" name="NXPowerLiteVersion" pid="6">
    <vt:lpwstr>S10.3.1</vt:lpwstr>
  </property>
</Properties>
</file>